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9" r:id="rId2"/>
    <p:sldId id="260" r:id="rId3"/>
    <p:sldId id="262" r:id="rId4"/>
    <p:sldId id="264" r:id="rId5"/>
    <p:sldId id="263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BCE9"/>
    <a:srgbClr val="FC265C"/>
    <a:srgbClr val="78E6A1"/>
    <a:srgbClr val="6BEB5E"/>
    <a:srgbClr val="FEFDFF"/>
    <a:srgbClr val="F6D3BD"/>
    <a:srgbClr val="FED5BC"/>
    <a:srgbClr val="F5CEAF"/>
    <a:srgbClr val="E2C4B1"/>
    <a:srgbClr val="BBD6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968" autoAdjust="0"/>
  </p:normalViewPr>
  <p:slideViewPr>
    <p:cSldViewPr snapToGrid="0" snapToObjects="1">
      <p:cViewPr>
        <p:scale>
          <a:sx n="140" d="100"/>
          <a:sy n="140" d="100"/>
        </p:scale>
        <p:origin x="-1544" y="-4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31862-EAF0-F44C-BCA2-BEDE355A78A5}" type="datetimeFigureOut">
              <a:rPr lang="en-US" smtClean="0"/>
              <a:t>3/30/15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7A4E5-CFAE-0E4E-84E6-7C203BDA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28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to make feedback more explicit?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Where does data itself live in the diagram?</a:t>
            </a:r>
            <a:endParaRPr lang="en-US" baseline="0" dirty="0" smtClean="0"/>
          </a:p>
          <a:p>
            <a:r>
              <a:rPr lang="en-US" baseline="0" dirty="0" smtClean="0"/>
              <a:t>How to connect SAQP /sampling to the actual data?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7A4E5-CFAE-0E4E-84E6-7C203BDA35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6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to make feedback more explicit?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Where does data itself live in the diagram?</a:t>
            </a:r>
            <a:endParaRPr lang="en-US" baseline="0" dirty="0" smtClean="0"/>
          </a:p>
          <a:p>
            <a:r>
              <a:rPr lang="en-US" baseline="0" dirty="0" smtClean="0"/>
              <a:t>How to connect SAQP /sampling to the actual data?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7A4E5-CFAE-0E4E-84E6-7C203BDA35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65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71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53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8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95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3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6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2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9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9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3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28CED-554D-4944-96C0-38BF235BA17F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D81D8-E75F-FA4B-A334-35C31D099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7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9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1075285" y="852743"/>
            <a:ext cx="1632933" cy="64928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Pipeline Builder UI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40904" y="1596570"/>
            <a:ext cx="8148905" cy="50703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Bariol Light"/>
              <a:cs typeface="Bariol Light"/>
            </a:endParaRPr>
          </a:p>
        </p:txBody>
      </p:sp>
      <p:cxnSp>
        <p:nvCxnSpPr>
          <p:cNvPr id="111" name="Straight Arrow Connector 110"/>
          <p:cNvCxnSpPr>
            <a:stCxn id="43" idx="3"/>
            <a:endCxn id="33" idx="1"/>
          </p:cNvCxnSpPr>
          <p:nvPr/>
        </p:nvCxnSpPr>
        <p:spPr>
          <a:xfrm flipV="1">
            <a:off x="3063650" y="3439978"/>
            <a:ext cx="487154" cy="1596178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754882" y="192574"/>
            <a:ext cx="1130771" cy="1442048"/>
            <a:chOff x="1426834" y="493180"/>
            <a:chExt cx="1130771" cy="1442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1574800" y="901524"/>
              <a:ext cx="826963" cy="1033704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1426834" y="493180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User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241545" y="330139"/>
            <a:ext cx="1130771" cy="1282461"/>
            <a:chOff x="5256073" y="605966"/>
            <a:chExt cx="1130771" cy="1282461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 rotWithShape="1">
            <a:blip r:embed="rId4"/>
            <a:srcRect b="17662"/>
            <a:stretch/>
          </p:blipFill>
          <p:spPr>
            <a:xfrm>
              <a:off x="5334159" y="952215"/>
              <a:ext cx="974600" cy="93621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256073" y="605966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Crowd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1987248" y="4441796"/>
            <a:ext cx="1076402" cy="11887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Hot Swapper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05531" y="3161668"/>
            <a:ext cx="1186221" cy="246884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Optimizer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45452" y="2860486"/>
            <a:ext cx="1856320" cy="3665343"/>
            <a:chOff x="1638402" y="2445118"/>
            <a:chExt cx="1856320" cy="3665343"/>
          </a:xfrm>
        </p:grpSpPr>
        <p:sp>
          <p:nvSpPr>
            <p:cNvPr id="109" name="Rectangle 108"/>
            <p:cNvSpPr/>
            <p:nvPr/>
          </p:nvSpPr>
          <p:spPr>
            <a:xfrm>
              <a:off x="1638402" y="2445118"/>
              <a:ext cx="1856320" cy="36653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Bariol Light"/>
                <a:cs typeface="Bariol Ligh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43754" y="2515666"/>
              <a:ext cx="1222693" cy="1017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Data Cleaning Operator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943754" y="4288805"/>
              <a:ext cx="1222693" cy="1017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Data Cleaning Operator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638402" y="5288227"/>
              <a:ext cx="1856320" cy="82223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…</a:t>
              </a:r>
            </a:p>
            <a:p>
              <a:pPr algn="ctr"/>
              <a:endParaRPr lang="en-US" sz="1600" dirty="0">
                <a:solidFill>
                  <a:srgbClr val="000000"/>
                </a:solidFill>
                <a:latin typeface="Bariol Regular"/>
                <a:cs typeface="Bariol Regular"/>
              </a:endParaRP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Cleaning Pipelines</a:t>
              </a:r>
            </a:p>
          </p:txBody>
        </p:sp>
      </p:grpSp>
      <p:cxnSp>
        <p:nvCxnSpPr>
          <p:cNvPr id="46" name="Straight Arrow Connector 45"/>
          <p:cNvCxnSpPr>
            <a:stCxn id="43" idx="3"/>
            <a:endCxn id="42" idx="1"/>
          </p:cNvCxnSpPr>
          <p:nvPr/>
        </p:nvCxnSpPr>
        <p:spPr>
          <a:xfrm>
            <a:off x="3063650" y="5036156"/>
            <a:ext cx="487154" cy="176961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30876" y="1708599"/>
            <a:ext cx="1284297" cy="7446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DSL Compiler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987249" y="3161668"/>
            <a:ext cx="1076401" cy="11887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Sampler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888020" y="1708599"/>
            <a:ext cx="2390224" cy="7222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Crowd Manager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76153" y="1708599"/>
            <a:ext cx="1951979" cy="74465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Recommendation Engine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888020" y="854808"/>
            <a:ext cx="1403865" cy="64928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Cleaning UI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cxnSp>
        <p:nvCxnSpPr>
          <p:cNvPr id="64" name="Straight Arrow Connector 63"/>
          <p:cNvCxnSpPr>
            <a:stCxn id="33" idx="2"/>
            <a:endCxn id="42" idx="0"/>
          </p:cNvCxnSpPr>
          <p:nvPr/>
        </p:nvCxnSpPr>
        <p:spPr>
          <a:xfrm>
            <a:off x="4162151" y="3948921"/>
            <a:ext cx="0" cy="755252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948827" y="4025662"/>
            <a:ext cx="1130771" cy="33515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Lineage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5528257" y="2860903"/>
            <a:ext cx="3055721" cy="3664926"/>
            <a:chOff x="5057897" y="2860903"/>
            <a:chExt cx="3055721" cy="3664926"/>
          </a:xfrm>
        </p:grpSpPr>
        <p:sp>
          <p:nvSpPr>
            <p:cNvPr id="51" name="Rectangle 50"/>
            <p:cNvSpPr/>
            <p:nvPr/>
          </p:nvSpPr>
          <p:spPr>
            <a:xfrm>
              <a:off x="5373808" y="4540085"/>
              <a:ext cx="2457606" cy="597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Physical Operators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373808" y="3898203"/>
              <a:ext cx="2457606" cy="594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Active Learning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73808" y="5189733"/>
              <a:ext cx="2457606" cy="5473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Caching/Storage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057897" y="2860903"/>
              <a:ext cx="3055721" cy="36649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76676" y="6183726"/>
              <a:ext cx="3036941" cy="33515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Bariol Regular"/>
                  <a:cs typeface="Bariol Regular"/>
                </a:rPr>
                <a:t>Physical Primitives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73808" y="3256321"/>
              <a:ext cx="2457606" cy="594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Bariol Regular"/>
                  <a:cs typeface="Bariol Regular"/>
                </a:rPr>
                <a:t>Ground Truth Labeling</a:t>
              </a:r>
              <a:endParaRPr lang="en-US" sz="2000" dirty="0">
                <a:solidFill>
                  <a:schemeClr val="tx1"/>
                </a:solidFill>
                <a:latin typeface="Bariol Regular"/>
                <a:cs typeface="Bariol Regular"/>
              </a:endParaRPr>
            </a:p>
          </p:txBody>
        </p:sp>
      </p:grpSp>
      <p:cxnSp>
        <p:nvCxnSpPr>
          <p:cNvPr id="72" name="Straight Arrow Connector 71"/>
          <p:cNvCxnSpPr>
            <a:stCxn id="71" idx="0"/>
            <a:endCxn id="53" idx="2"/>
          </p:cNvCxnSpPr>
          <p:nvPr/>
        </p:nvCxnSpPr>
        <p:spPr>
          <a:xfrm flipV="1">
            <a:off x="7072971" y="2430800"/>
            <a:ext cx="10161" cy="825521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2628132" y="1708599"/>
            <a:ext cx="903676" cy="7446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Bariol Regular"/>
                <a:cs typeface="Bariol Regular"/>
              </a:rPr>
              <a:t>SAQP</a:t>
            </a:r>
            <a:endParaRPr lang="en-US" sz="2000" dirty="0">
              <a:solidFill>
                <a:schemeClr val="tx1"/>
              </a:solidFill>
              <a:latin typeface="Bariol Regular"/>
              <a:cs typeface="Bariol Regular"/>
            </a:endParaRPr>
          </a:p>
        </p:txBody>
      </p:sp>
      <p:cxnSp>
        <p:nvCxnSpPr>
          <p:cNvPr id="85" name="Straight Arrow Connector 84"/>
          <p:cNvCxnSpPr>
            <a:stCxn id="109" idx="3"/>
            <a:endCxn id="69" idx="1"/>
          </p:cNvCxnSpPr>
          <p:nvPr/>
        </p:nvCxnSpPr>
        <p:spPr>
          <a:xfrm>
            <a:off x="5101772" y="4693158"/>
            <a:ext cx="426485" cy="208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06778" y="2853539"/>
            <a:ext cx="2544602" cy="366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Bariol Light"/>
              <a:cs typeface="Bariol Light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58494" y="6183726"/>
            <a:ext cx="2428676" cy="33515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Bariol Regular"/>
                <a:cs typeface="Bariol Regular"/>
              </a:rPr>
              <a:t>Dynamic Optimization</a:t>
            </a:r>
          </a:p>
        </p:txBody>
      </p:sp>
      <p:cxnSp>
        <p:nvCxnSpPr>
          <p:cNvPr id="104" name="Straight Arrow Connector 103"/>
          <p:cNvCxnSpPr>
            <a:stCxn id="47" idx="2"/>
            <a:endCxn id="109" idx="0"/>
          </p:cNvCxnSpPr>
          <p:nvPr/>
        </p:nvCxnSpPr>
        <p:spPr>
          <a:xfrm>
            <a:off x="4173025" y="2453254"/>
            <a:ext cx="587" cy="407232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endCxn id="44" idx="0"/>
          </p:cNvCxnSpPr>
          <p:nvPr/>
        </p:nvCxnSpPr>
        <p:spPr>
          <a:xfrm>
            <a:off x="1298642" y="2453254"/>
            <a:ext cx="0" cy="708414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1499422" y="2453254"/>
            <a:ext cx="0" cy="708414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77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-462970" y="2613924"/>
            <a:ext cx="4720009" cy="1594336"/>
          </a:xfrm>
          <a:prstGeom prst="rect">
            <a:avLst/>
          </a:prstGeom>
          <a:solidFill>
            <a:srgbClr val="F6D3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Optimizer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-462970" y="4361443"/>
            <a:ext cx="7187999" cy="1320799"/>
          </a:xfrm>
          <a:prstGeom prst="rect">
            <a:avLst/>
          </a:prstGeom>
          <a:solidFill>
            <a:srgbClr val="BBD6C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Data Cleaning Plan Executor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462970" y="2494437"/>
            <a:ext cx="718799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54001" y="1851923"/>
            <a:ext cx="3152320" cy="372125"/>
          </a:xfrm>
          <a:prstGeom prst="rect">
            <a:avLst/>
          </a:prstGeom>
          <a:solidFill>
            <a:srgbClr val="F5CE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Pipeline UI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99002" y="451482"/>
            <a:ext cx="1130771" cy="1442048"/>
            <a:chOff x="1426834" y="493180"/>
            <a:chExt cx="1130771" cy="1442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1574800" y="901524"/>
              <a:ext cx="826963" cy="1033704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1426834" y="493180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User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964531" y="531276"/>
            <a:ext cx="1130771" cy="1282461"/>
            <a:chOff x="5256073" y="605966"/>
            <a:chExt cx="1130771" cy="1282461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 rotWithShape="1">
            <a:blip r:embed="rId4"/>
            <a:srcRect b="17662"/>
            <a:stretch/>
          </p:blipFill>
          <p:spPr>
            <a:xfrm>
              <a:off x="5334159" y="952215"/>
              <a:ext cx="974600" cy="936212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256073" y="605966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Crowd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1024823" y="3386785"/>
            <a:ext cx="1516709" cy="4547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Gill Sans"/>
                <a:cs typeface="Gill Sans"/>
              </a:rPr>
              <a:t>Hot Swapper</a:t>
            </a:r>
            <a:endParaRPr lang="en-US" sz="17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595189" y="3386083"/>
            <a:ext cx="1503681" cy="453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Gill Sans"/>
                <a:cs typeface="Gill Sans"/>
              </a:rPr>
              <a:t>DSL Compiler</a:t>
            </a:r>
            <a:endParaRPr lang="en-US" sz="17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-328973" y="3387878"/>
            <a:ext cx="1292838" cy="4536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Gill Sans"/>
                <a:cs typeface="Gill Sans"/>
              </a:rPr>
              <a:t>Rec. Engine</a:t>
            </a:r>
            <a:endParaRPr lang="en-US" sz="17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466419" y="2226851"/>
            <a:ext cx="0" cy="931953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3195194" y="2861202"/>
            <a:ext cx="903676" cy="452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SAQP</a:t>
            </a:r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621350" y="3841507"/>
            <a:ext cx="0" cy="519936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141095" y="4931983"/>
            <a:ext cx="4329978" cy="2131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gular Pentagon 12"/>
          <p:cNvSpPr/>
          <p:nvPr/>
        </p:nvSpPr>
        <p:spPr>
          <a:xfrm>
            <a:off x="5144570" y="4582809"/>
            <a:ext cx="766317" cy="746839"/>
          </a:xfrm>
          <a:prstGeom prst="pentagon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Gill Sans"/>
              <a:cs typeface="Gill Sans"/>
            </a:endParaRPr>
          </a:p>
        </p:txBody>
      </p:sp>
      <p:sp>
        <p:nvSpPr>
          <p:cNvPr id="12" name="Isosceles Triangle 11"/>
          <p:cNvSpPr/>
          <p:nvPr/>
        </p:nvSpPr>
        <p:spPr>
          <a:xfrm>
            <a:off x="2673083" y="4583987"/>
            <a:ext cx="917834" cy="771765"/>
          </a:xfrm>
          <a:prstGeom prst="triangle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Gill Sans"/>
              <a:cs typeface="Gill San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945668" y="2798070"/>
            <a:ext cx="1005020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Queries &amp;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Results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97984" y="2735503"/>
            <a:ext cx="1030817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Swap </a:t>
            </a:r>
            <a:r>
              <a:rPr lang="en-US" sz="1400" dirty="0" err="1" smtClean="0">
                <a:solidFill>
                  <a:srgbClr val="000000"/>
                </a:solidFill>
                <a:latin typeface="Gill Sans"/>
                <a:cs typeface="Gill Sans"/>
              </a:rPr>
              <a:t>Cmds</a:t>
            </a:r>
            <a:endParaRPr lang="en-US" sz="1400" dirty="0" smtClean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1823818" y="2226851"/>
            <a:ext cx="0" cy="1159934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876283" y="2224048"/>
            <a:ext cx="10540" cy="1145328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612086" y="2224048"/>
            <a:ext cx="0" cy="1163830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-372082" y="2726950"/>
            <a:ext cx="1107941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Swap Recs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540107" y="2593924"/>
            <a:ext cx="1005020" cy="4509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Cleaning Tasks</a:t>
            </a:r>
          </a:p>
        </p:txBody>
      </p:sp>
      <p:cxnSp>
        <p:nvCxnSpPr>
          <p:cNvPr id="174" name="Straight Arrow Connector 173"/>
          <p:cNvCxnSpPr/>
          <p:nvPr/>
        </p:nvCxnSpPr>
        <p:spPr>
          <a:xfrm>
            <a:off x="5593415" y="2196371"/>
            <a:ext cx="0" cy="931953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5442624" y="3859608"/>
            <a:ext cx="0" cy="481515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>
            <a:off x="5621106" y="3862819"/>
            <a:ext cx="0" cy="498624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>
            <a:off x="963865" y="3862819"/>
            <a:ext cx="396097" cy="750470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12" idx="0"/>
          </p:cNvCxnSpPr>
          <p:nvPr/>
        </p:nvCxnSpPr>
        <p:spPr>
          <a:xfrm>
            <a:off x="2131691" y="3841507"/>
            <a:ext cx="1000309" cy="742480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84071" y="4631970"/>
            <a:ext cx="757024" cy="701625"/>
          </a:xfrm>
          <a:prstGeom prst="rect">
            <a:avLst/>
          </a:prstGeom>
          <a:solidFill>
            <a:srgbClr val="FC26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334805" y="3118164"/>
            <a:ext cx="2390224" cy="744655"/>
          </a:xfrm>
          <a:prstGeom prst="rect">
            <a:avLst/>
          </a:prstGeom>
          <a:solidFill>
            <a:srgbClr val="C6D9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Crowd Manager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334805" y="1851923"/>
            <a:ext cx="2390224" cy="374928"/>
          </a:xfrm>
          <a:prstGeom prst="rect">
            <a:avLst/>
          </a:prstGeom>
          <a:solidFill>
            <a:srgbClr val="C6D9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Cleaning UI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-462970" y="5810088"/>
            <a:ext cx="7187999" cy="512236"/>
          </a:xfrm>
          <a:prstGeom prst="rect">
            <a:avLst/>
          </a:prstGeom>
          <a:solidFill>
            <a:srgbClr val="AABC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cs typeface="Gill Sans"/>
              </a:rPr>
              <a:t>Lineage and Storage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093510" y="2164790"/>
            <a:ext cx="418357" cy="3540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92" name="Isosceles Triangle 91"/>
          <p:cNvSpPr/>
          <p:nvPr/>
        </p:nvSpPr>
        <p:spPr>
          <a:xfrm>
            <a:off x="7042709" y="2596613"/>
            <a:ext cx="512583" cy="37244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ill Sans"/>
              <a:cs typeface="Gill Sans"/>
            </a:endParaRPr>
          </a:p>
        </p:txBody>
      </p:sp>
      <p:sp>
        <p:nvSpPr>
          <p:cNvPr id="93" name="Regular Pentagon 92"/>
          <p:cNvSpPr/>
          <p:nvPr/>
        </p:nvSpPr>
        <p:spPr>
          <a:xfrm>
            <a:off x="7083350" y="3075212"/>
            <a:ext cx="447884" cy="412373"/>
          </a:xfrm>
          <a:prstGeom prst="pentag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ill Sans"/>
              <a:cs typeface="Gill Sans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4"/>
          <a:srcRect b="17662"/>
          <a:stretch/>
        </p:blipFill>
        <p:spPr>
          <a:xfrm>
            <a:off x="7021285" y="5681952"/>
            <a:ext cx="555841" cy="533947"/>
          </a:xfrm>
          <a:prstGeom prst="rect">
            <a:avLst/>
          </a:prstGeom>
        </p:spPr>
      </p:pic>
      <p:pic>
        <p:nvPicPr>
          <p:cNvPr id="95" name="Picture 94" descr="noun_1248_cc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6" b="21682"/>
          <a:stretch/>
        </p:blipFill>
        <p:spPr>
          <a:xfrm>
            <a:off x="7042733" y="5228053"/>
            <a:ext cx="512944" cy="428016"/>
          </a:xfrm>
          <a:prstGeom prst="rect">
            <a:avLst/>
          </a:prstGeom>
        </p:spPr>
      </p:pic>
      <p:pic>
        <p:nvPicPr>
          <p:cNvPr id="99" name="Picture 98" descr="noun_539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23" y="4683473"/>
            <a:ext cx="530564" cy="530564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595821" y="2113441"/>
            <a:ext cx="125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Sampling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595821" y="2624675"/>
            <a:ext cx="168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Similarity Join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595821" y="3104917"/>
            <a:ext cx="125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Filtering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595821" y="4734721"/>
            <a:ext cx="145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Rule-based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595821" y="5255959"/>
            <a:ext cx="179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Learning-based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95821" y="5772244"/>
            <a:ext cx="179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Crowd-based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986369" y="1587982"/>
            <a:ext cx="20602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Logical Operators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986369" y="4279499"/>
            <a:ext cx="21496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Physical Operators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3" name="Oval 2"/>
          <p:cNvSpPr/>
          <p:nvPr/>
        </p:nvSpPr>
        <p:spPr>
          <a:xfrm>
            <a:off x="7113853" y="3606800"/>
            <a:ext cx="394387" cy="39438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95821" y="3606800"/>
            <a:ext cx="113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809" y="4719652"/>
            <a:ext cx="546100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3456" y="4781021"/>
            <a:ext cx="520700" cy="5969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976" y="4756439"/>
            <a:ext cx="475138" cy="5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83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>
            <a:off x="1915360" y="5093741"/>
            <a:ext cx="573209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2020239" y="4722228"/>
            <a:ext cx="1693456" cy="1510445"/>
            <a:chOff x="2755566" y="2448775"/>
            <a:chExt cx="1693456" cy="1510445"/>
          </a:xfrm>
        </p:grpSpPr>
        <p:grpSp>
          <p:nvGrpSpPr>
            <p:cNvPr id="13" name="Group 12"/>
            <p:cNvGrpSpPr/>
            <p:nvPr/>
          </p:nvGrpSpPr>
          <p:grpSpPr>
            <a:xfrm>
              <a:off x="3129056" y="2448775"/>
              <a:ext cx="731469" cy="731469"/>
              <a:chOff x="6410959" y="4582809"/>
              <a:chExt cx="731469" cy="731469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410959" y="4582809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 descr="noun_5393.png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FEFD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7077" y="4863266"/>
                <a:ext cx="364189" cy="3868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2755566" y="3312889"/>
              <a:ext cx="1693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Extract address and category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84408" y="4623373"/>
            <a:ext cx="1508009" cy="1609300"/>
            <a:chOff x="5210122" y="2349920"/>
            <a:chExt cx="1508009" cy="1609300"/>
          </a:xfrm>
        </p:grpSpPr>
        <p:sp>
          <p:nvSpPr>
            <p:cNvPr id="7" name="Isosceles Triangle 6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8" name="Picture 7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by </a:t>
              </a:r>
              <a:r>
                <a:rPr lang="en-US" dirty="0" err="1" smtClean="0">
                  <a:latin typeface="Gill Sans"/>
                  <a:cs typeface="Gill Sans"/>
                </a:rPr>
                <a:t>addr</a:t>
              </a:r>
              <a:endParaRPr lang="en-US" dirty="0" smtClean="0">
                <a:latin typeface="Gill Sans"/>
                <a:cs typeface="Gill Sans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44512" y="4471807"/>
            <a:ext cx="1142260" cy="1760866"/>
            <a:chOff x="598592" y="2198354"/>
            <a:chExt cx="1142260" cy="176086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384" y="2198354"/>
              <a:ext cx="1008656" cy="81518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783" y="2399548"/>
              <a:ext cx="1008656" cy="800852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98592" y="3312889"/>
              <a:ext cx="1142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Scraped 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640307" y="2183580"/>
            <a:ext cx="1130771" cy="1442048"/>
            <a:chOff x="1426834" y="493180"/>
            <a:chExt cx="1130771" cy="144204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>
              <a:biLevel thresh="75000"/>
            </a:blip>
            <a:stretch>
              <a:fillRect/>
            </a:stretch>
          </p:blipFill>
          <p:spPr>
            <a:xfrm>
              <a:off x="1574800" y="901524"/>
              <a:ext cx="826963" cy="1033704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1426834" y="493180"/>
              <a:ext cx="1130771" cy="5911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User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374549" y="3775041"/>
            <a:ext cx="626352" cy="1307331"/>
            <a:chOff x="4947555" y="3570941"/>
            <a:chExt cx="626352" cy="1307331"/>
          </a:xfrm>
        </p:grpSpPr>
        <p:sp>
          <p:nvSpPr>
            <p:cNvPr id="38" name="TextBox 37"/>
            <p:cNvSpPr txBox="1"/>
            <p:nvPr/>
          </p:nvSpPr>
          <p:spPr>
            <a:xfrm rot="5400000">
              <a:off x="4835243" y="4098619"/>
              <a:ext cx="11849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User Feedback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V="1">
              <a:off x="5261290" y="3570941"/>
              <a:ext cx="0" cy="1307331"/>
            </a:xfrm>
            <a:prstGeom prst="straightConnector1">
              <a:avLst/>
            </a:prstGeom>
            <a:ln w="19050" cmpd="sng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 rot="16200000">
              <a:off x="4538439" y="4079163"/>
              <a:ext cx="111061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Partial results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67001" y="3775042"/>
            <a:ext cx="674407" cy="1307331"/>
            <a:chOff x="6972736" y="3570942"/>
            <a:chExt cx="674407" cy="1307331"/>
          </a:xfrm>
        </p:grpSpPr>
        <p:sp>
          <p:nvSpPr>
            <p:cNvPr id="54" name="TextBox 53"/>
            <p:cNvSpPr txBox="1"/>
            <p:nvPr/>
          </p:nvSpPr>
          <p:spPr>
            <a:xfrm rot="5400000">
              <a:off x="6908479" y="4098620"/>
              <a:ext cx="11849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User Feedback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7334526" y="3570942"/>
              <a:ext cx="0" cy="1307331"/>
            </a:xfrm>
            <a:prstGeom prst="straightConnector1">
              <a:avLst/>
            </a:prstGeom>
            <a:ln w="19050" cmpd="sng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16200000">
              <a:off x="6563620" y="4079164"/>
              <a:ext cx="111061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Partial results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7" name="Left Brace 56"/>
          <p:cNvSpPr/>
          <p:nvPr/>
        </p:nvSpPr>
        <p:spPr>
          <a:xfrm rot="5400000">
            <a:off x="4080982" y="137057"/>
            <a:ext cx="138200" cy="6994757"/>
          </a:xfrm>
          <a:prstGeom prst="leftBrace">
            <a:avLst>
              <a:gd name="adj1" fmla="val 116874"/>
              <a:gd name="adj2" fmla="val 49263"/>
            </a:avLst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886701" y="4623373"/>
            <a:ext cx="1508009" cy="1609300"/>
            <a:chOff x="5210122" y="2349920"/>
            <a:chExt cx="1508009" cy="1609300"/>
          </a:xfrm>
        </p:grpSpPr>
        <p:sp>
          <p:nvSpPr>
            <p:cNvPr id="61" name="Isosceles Triangle 60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62" name="Picture 61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TextBox 62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categories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43401" y="3775042"/>
            <a:ext cx="674407" cy="1307331"/>
            <a:chOff x="6972736" y="3570942"/>
            <a:chExt cx="674407" cy="1307331"/>
          </a:xfrm>
        </p:grpSpPr>
        <p:sp>
          <p:nvSpPr>
            <p:cNvPr id="67" name="TextBox 66"/>
            <p:cNvSpPr txBox="1"/>
            <p:nvPr/>
          </p:nvSpPr>
          <p:spPr>
            <a:xfrm rot="5400000">
              <a:off x="6908479" y="4098620"/>
              <a:ext cx="11849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User Feedback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7334526" y="3570942"/>
              <a:ext cx="0" cy="1307331"/>
            </a:xfrm>
            <a:prstGeom prst="straightConnector1">
              <a:avLst/>
            </a:prstGeom>
            <a:ln w="19050" cmpd="sng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 rot="16200000">
              <a:off x="6563620" y="4079164"/>
              <a:ext cx="111061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chemeClr val="bg1">
                      <a:lumMod val="50000"/>
                    </a:schemeClr>
                  </a:solidFill>
                </a:rPr>
                <a:t>Partial results</a:t>
              </a:r>
              <a:endParaRPr lang="en-US" sz="13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7839675" y="4632076"/>
            <a:ext cx="1366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Cleaned restaurant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6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/>
        </p:nvGrpSpPr>
        <p:grpSpPr>
          <a:xfrm>
            <a:off x="484782" y="338988"/>
            <a:ext cx="6432291" cy="1222563"/>
            <a:chOff x="484782" y="475053"/>
            <a:chExt cx="6432291" cy="1222563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133415" y="928460"/>
              <a:ext cx="4741359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84782" y="743794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60154" y="1112840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Rule: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88426" y="731515"/>
              <a:ext cx="1028647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Count(*)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29611" y="568944"/>
              <a:ext cx="666665" cy="650117"/>
            </a:xfrm>
            <a:prstGeom prst="rect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Gill Sans"/>
                <a:cs typeface="Gill San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075207" y="1204937"/>
              <a:ext cx="77026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Sample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494549" y="475053"/>
              <a:ext cx="731469" cy="731469"/>
              <a:chOff x="2313151" y="2188933"/>
              <a:chExt cx="731469" cy="731469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2313151" y="218893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0664" y="2295722"/>
                <a:ext cx="546100" cy="546100"/>
              </a:xfrm>
              <a:prstGeom prst="rect">
                <a:avLst/>
              </a:prstGeom>
            </p:spPr>
          </p:pic>
        </p:grpSp>
      </p:grpSp>
      <p:grpSp>
        <p:nvGrpSpPr>
          <p:cNvPr id="108" name="Group 107"/>
          <p:cNvGrpSpPr/>
          <p:nvPr/>
        </p:nvGrpSpPr>
        <p:grpSpPr>
          <a:xfrm>
            <a:off x="484782" y="2009648"/>
            <a:ext cx="5389992" cy="1222563"/>
            <a:chOff x="484782" y="2082216"/>
            <a:chExt cx="5389992" cy="1222563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1367750" y="2505195"/>
              <a:ext cx="4507024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84782" y="2302513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051750" y="2720003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Rule: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2086145" y="2082216"/>
              <a:ext cx="731469" cy="731469"/>
              <a:chOff x="2313151" y="2188933"/>
              <a:chExt cx="731469" cy="731469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313151" y="218893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0664" y="2295722"/>
                <a:ext cx="546100" cy="546100"/>
              </a:xfrm>
              <a:prstGeom prst="rect">
                <a:avLst/>
              </a:prstGeom>
            </p:spPr>
          </p:pic>
        </p:grpSp>
      </p:grpSp>
      <p:grpSp>
        <p:nvGrpSpPr>
          <p:cNvPr id="109" name="Group 108"/>
          <p:cNvGrpSpPr/>
          <p:nvPr/>
        </p:nvGrpSpPr>
        <p:grpSpPr>
          <a:xfrm>
            <a:off x="402846" y="3684416"/>
            <a:ext cx="5471928" cy="1216268"/>
            <a:chOff x="402846" y="3720700"/>
            <a:chExt cx="5471928" cy="1216268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1367750" y="4086435"/>
              <a:ext cx="4507024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02846" y="3852606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51750" y="4352192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Crowd: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2086145" y="3720700"/>
              <a:ext cx="731469" cy="731469"/>
              <a:chOff x="3981357" y="5428673"/>
              <a:chExt cx="731469" cy="731469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3981357" y="542867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3252" y="5539315"/>
                <a:ext cx="475138" cy="549048"/>
              </a:xfrm>
              <a:prstGeom prst="rect">
                <a:avLst/>
              </a:prstGeom>
            </p:spPr>
          </p:pic>
        </p:grpSp>
      </p:grpSp>
      <p:grpSp>
        <p:nvGrpSpPr>
          <p:cNvPr id="110" name="Group 109"/>
          <p:cNvGrpSpPr/>
          <p:nvPr/>
        </p:nvGrpSpPr>
        <p:grpSpPr>
          <a:xfrm>
            <a:off x="382705" y="5385571"/>
            <a:ext cx="5492069" cy="1458322"/>
            <a:chOff x="382705" y="5449068"/>
            <a:chExt cx="5492069" cy="1458322"/>
          </a:xfrm>
        </p:grpSpPr>
        <p:sp>
          <p:nvSpPr>
            <p:cNvPr id="62" name="Freeform 61"/>
            <p:cNvSpPr/>
            <p:nvPr/>
          </p:nvSpPr>
          <p:spPr>
            <a:xfrm>
              <a:off x="2440214" y="5449068"/>
              <a:ext cx="3058304" cy="645756"/>
            </a:xfrm>
            <a:custGeom>
              <a:avLst/>
              <a:gdLst>
                <a:gd name="connsiteX0" fmla="*/ 0 w 2507226"/>
                <a:gd name="connsiteY0" fmla="*/ 931260 h 947647"/>
                <a:gd name="connsiteX1" fmla="*/ 655484 w 2507226"/>
                <a:gd name="connsiteY1" fmla="*/ 136486 h 947647"/>
                <a:gd name="connsiteX2" fmla="*/ 1900903 w 2507226"/>
                <a:gd name="connsiteY2" fmla="*/ 79131 h 947647"/>
                <a:gd name="connsiteX3" fmla="*/ 2507226 w 2507226"/>
                <a:gd name="connsiteY3" fmla="*/ 947647 h 9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26" h="947647">
                  <a:moveTo>
                    <a:pt x="0" y="931260"/>
                  </a:moveTo>
                  <a:cubicBezTo>
                    <a:pt x="169333" y="604884"/>
                    <a:pt x="338667" y="278508"/>
                    <a:pt x="655484" y="136486"/>
                  </a:cubicBezTo>
                  <a:cubicBezTo>
                    <a:pt x="972301" y="-5536"/>
                    <a:pt x="1592279" y="-56062"/>
                    <a:pt x="1900903" y="79131"/>
                  </a:cubicBezTo>
                  <a:cubicBezTo>
                    <a:pt x="2209527" y="214324"/>
                    <a:pt x="2507226" y="947647"/>
                    <a:pt x="2507226" y="947647"/>
                  </a:cubicBezTo>
                </a:path>
              </a:pathLst>
            </a:custGeom>
            <a:ln w="28575" cmpd="sng">
              <a:solidFill>
                <a:srgbClr val="FC265C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"/>
                <a:cs typeface="Gill Sans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1367750" y="6088282"/>
              <a:ext cx="4507024" cy="0"/>
            </a:xfrm>
            <a:prstGeom prst="straightConnector1">
              <a:avLst/>
            </a:prstGeom>
            <a:solidFill>
              <a:srgbClr val="D5B9C5"/>
            </a:solidFill>
            <a:ln w="28575" cmpd="sng">
              <a:solidFill>
                <a:srgbClr val="F80068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382705" y="5860754"/>
              <a:ext cx="10838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95216" y="6322614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Rule: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2129611" y="5684827"/>
              <a:ext cx="731469" cy="731469"/>
              <a:chOff x="2313151" y="2188933"/>
              <a:chExt cx="731469" cy="731469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2313151" y="218893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0664" y="2295722"/>
                <a:ext cx="546100" cy="546100"/>
              </a:xfrm>
              <a:prstGeom prst="rect">
                <a:avLst/>
              </a:prstGeom>
            </p:spPr>
          </p:pic>
        </p:grpSp>
        <p:sp>
          <p:nvSpPr>
            <p:cNvPr id="91" name="TextBox 90"/>
            <p:cNvSpPr txBox="1"/>
            <p:nvPr/>
          </p:nvSpPr>
          <p:spPr>
            <a:xfrm>
              <a:off x="4039505" y="6322614"/>
              <a:ext cx="1470274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Crowd:</a:t>
              </a:r>
            </a:p>
            <a:p>
              <a:r>
                <a:rPr lang="en-US" sz="1600" dirty="0" smtClean="0">
                  <a:latin typeface="Gill Sans"/>
                  <a:cs typeface="Gill Sans"/>
                </a:rPr>
                <a:t>Extract address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073900" y="5672996"/>
              <a:ext cx="731469" cy="731469"/>
              <a:chOff x="3981357" y="5428673"/>
              <a:chExt cx="731469" cy="731469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3981357" y="5428673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"/>
                  <a:cs typeface="Gill Sans"/>
                </a:endParaRPr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3252" y="5539315"/>
                <a:ext cx="475138" cy="549048"/>
              </a:xfrm>
              <a:prstGeom prst="rect">
                <a:avLst/>
              </a:prstGeom>
            </p:spPr>
          </p:pic>
        </p:grpSp>
      </p:grpSp>
      <p:sp>
        <p:nvSpPr>
          <p:cNvPr id="103" name="TextBox 102"/>
          <p:cNvSpPr txBox="1"/>
          <p:nvPr/>
        </p:nvSpPr>
        <p:spPr>
          <a:xfrm>
            <a:off x="190500" y="-9065"/>
            <a:ext cx="3615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1. Quickly check # of restaurants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90500" y="1651006"/>
            <a:ext cx="4028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2. Quickly extract and inspect results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90500" y="3320145"/>
            <a:ext cx="5171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3. Extraction rule is low quality, switch to crowd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90500" y="4985461"/>
            <a:ext cx="3797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4. Crowd is slow, use hybrid model</a:t>
            </a:r>
            <a:endParaRPr lang="en-US" sz="20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97023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1771151" y="2231092"/>
            <a:ext cx="573209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876030" y="1859579"/>
            <a:ext cx="1693456" cy="1510445"/>
            <a:chOff x="2755566" y="2448775"/>
            <a:chExt cx="1693456" cy="1510445"/>
          </a:xfrm>
        </p:grpSpPr>
        <p:grpSp>
          <p:nvGrpSpPr>
            <p:cNvPr id="6" name="Group 5"/>
            <p:cNvGrpSpPr/>
            <p:nvPr/>
          </p:nvGrpSpPr>
          <p:grpSpPr>
            <a:xfrm>
              <a:off x="3129056" y="2448775"/>
              <a:ext cx="731469" cy="731469"/>
              <a:chOff x="6410959" y="4582809"/>
              <a:chExt cx="731469" cy="731469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410959" y="4582809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 descr="noun_5393.png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FEFD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7077" y="4863266"/>
                <a:ext cx="364189" cy="3868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2755566" y="3312889"/>
              <a:ext cx="1693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Extract address and category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40199" y="1760724"/>
            <a:ext cx="1508009" cy="1609300"/>
            <a:chOff x="5210122" y="2349920"/>
            <a:chExt cx="1508009" cy="1609300"/>
          </a:xfrm>
        </p:grpSpPr>
        <p:sp>
          <p:nvSpPr>
            <p:cNvPr id="11" name="Isosceles Triangle 10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12" name="Picture 11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by </a:t>
              </a:r>
              <a:r>
                <a:rPr lang="en-US" dirty="0" err="1" smtClean="0">
                  <a:latin typeface="Gill Sans"/>
                  <a:cs typeface="Gill Sans"/>
                </a:rPr>
                <a:t>addr</a:t>
              </a:r>
              <a:endParaRPr lang="en-US" dirty="0" smtClean="0">
                <a:latin typeface="Gill Sans"/>
                <a:cs typeface="Gill San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0303" y="1609158"/>
            <a:ext cx="1142260" cy="1760866"/>
            <a:chOff x="598592" y="2198354"/>
            <a:chExt cx="1142260" cy="176086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384" y="2198354"/>
              <a:ext cx="1008656" cy="81518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783" y="2399548"/>
              <a:ext cx="1008656" cy="80085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8592" y="3312889"/>
              <a:ext cx="1142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Scraped 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42492" y="1760724"/>
            <a:ext cx="1508009" cy="1609300"/>
            <a:chOff x="5210122" y="2349920"/>
            <a:chExt cx="1508009" cy="1609300"/>
          </a:xfrm>
        </p:grpSpPr>
        <p:sp>
          <p:nvSpPr>
            <p:cNvPr id="19" name="Isosceles Triangle 18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20" name="Picture 19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categories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95466" y="1769427"/>
            <a:ext cx="1366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Cleaned restaurant dataset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779342" y="4314765"/>
            <a:ext cx="5732099" cy="0"/>
          </a:xfrm>
          <a:prstGeom prst="straightConnector1">
            <a:avLst/>
          </a:prstGeom>
          <a:solidFill>
            <a:srgbClr val="D5B9C5"/>
          </a:solidFill>
          <a:ln w="28575" cmpd="sng">
            <a:solidFill>
              <a:srgbClr val="F80068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1884221" y="3943252"/>
            <a:ext cx="1693456" cy="1510445"/>
            <a:chOff x="2755566" y="2448775"/>
            <a:chExt cx="1693456" cy="1510445"/>
          </a:xfrm>
        </p:grpSpPr>
        <p:grpSp>
          <p:nvGrpSpPr>
            <p:cNvPr id="25" name="Group 24"/>
            <p:cNvGrpSpPr/>
            <p:nvPr/>
          </p:nvGrpSpPr>
          <p:grpSpPr>
            <a:xfrm>
              <a:off x="3129056" y="2448775"/>
              <a:ext cx="731469" cy="731469"/>
              <a:chOff x="6410959" y="4582809"/>
              <a:chExt cx="731469" cy="731469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6410959" y="4582809"/>
                <a:ext cx="731469" cy="731469"/>
              </a:xfrm>
              <a:prstGeom prst="ellipse">
                <a:avLst/>
              </a:prstGeom>
              <a:solidFill>
                <a:srgbClr val="FC26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 descr="noun_5393.png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FEFD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7077" y="4863266"/>
                <a:ext cx="364189" cy="3868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2755566" y="3312889"/>
              <a:ext cx="1693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Extract address and category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48390" y="3844397"/>
            <a:ext cx="1508009" cy="1609300"/>
            <a:chOff x="5210122" y="2349920"/>
            <a:chExt cx="1508009" cy="1609300"/>
          </a:xfrm>
        </p:grpSpPr>
        <p:sp>
          <p:nvSpPr>
            <p:cNvPr id="30" name="Isosceles Triangle 29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31" name="Picture 30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by </a:t>
              </a:r>
              <a:r>
                <a:rPr lang="en-US" dirty="0" err="1" smtClean="0">
                  <a:latin typeface="Gill Sans"/>
                  <a:cs typeface="Gill Sans"/>
                </a:rPr>
                <a:t>addr</a:t>
              </a:r>
              <a:endParaRPr lang="en-US" dirty="0" smtClean="0">
                <a:latin typeface="Gill Sans"/>
                <a:cs typeface="Gill Sans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08494" y="3692831"/>
            <a:ext cx="1142260" cy="1760866"/>
            <a:chOff x="598592" y="2198354"/>
            <a:chExt cx="1142260" cy="176086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384" y="2198354"/>
              <a:ext cx="1008656" cy="815187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783" y="2399548"/>
              <a:ext cx="1008656" cy="800852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98592" y="3312889"/>
              <a:ext cx="1142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"/>
                  <a:cs typeface="Gill Sans"/>
                </a:rPr>
                <a:t>Scraped </a:t>
              </a:r>
            </a:p>
            <a:p>
              <a:pPr algn="ctr"/>
              <a:r>
                <a:rPr lang="en-US" dirty="0" smtClean="0">
                  <a:latin typeface="Gill Sans"/>
                  <a:cs typeface="Gill Sans"/>
                </a:rPr>
                <a:t>Webpages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750683" y="3844397"/>
            <a:ext cx="1508009" cy="1609300"/>
            <a:chOff x="5210122" y="2349920"/>
            <a:chExt cx="1508009" cy="1609300"/>
          </a:xfrm>
        </p:grpSpPr>
        <p:sp>
          <p:nvSpPr>
            <p:cNvPr id="38" name="Isosceles Triangle 37"/>
            <p:cNvSpPr/>
            <p:nvPr/>
          </p:nvSpPr>
          <p:spPr>
            <a:xfrm>
              <a:off x="5376199" y="2349920"/>
              <a:ext cx="917834" cy="771765"/>
            </a:xfrm>
            <a:prstGeom prst="triangle">
              <a:avLst/>
            </a:prstGeom>
            <a:solidFill>
              <a:srgbClr val="FC265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ll Sans"/>
                <a:cs typeface="Gill Sans"/>
              </a:endParaRPr>
            </a:p>
          </p:txBody>
        </p:sp>
        <p:pic>
          <p:nvPicPr>
            <p:cNvPr id="39" name="Picture 38" descr="noun_1248_cc.png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EFD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6" b="21682"/>
            <a:stretch/>
          </p:blipFill>
          <p:spPr>
            <a:xfrm>
              <a:off x="5535482" y="2765317"/>
              <a:ext cx="355298" cy="3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TextBox 39"/>
            <p:cNvSpPr txBox="1"/>
            <p:nvPr/>
          </p:nvSpPr>
          <p:spPr>
            <a:xfrm>
              <a:off x="5210122" y="3312889"/>
              <a:ext cx="1508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"/>
                  <a:cs typeface="Gill Sans"/>
                </a:rPr>
                <a:t>Deduplicate</a:t>
              </a:r>
              <a:r>
                <a:rPr lang="en-US" dirty="0" smtClean="0">
                  <a:latin typeface="Gill Sans"/>
                  <a:cs typeface="Gill Sans"/>
                </a:rPr>
                <a:t> categories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703657" y="3853100"/>
            <a:ext cx="1366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Cleaned restaurant dataset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479176" y="74705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73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132908" y="2346960"/>
            <a:ext cx="418357" cy="3540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2082107" y="2860063"/>
            <a:ext cx="512583" cy="37244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ill Sans"/>
              <a:cs typeface="Gill Sans"/>
            </a:endParaRPr>
          </a:p>
        </p:txBody>
      </p:sp>
      <p:sp>
        <p:nvSpPr>
          <p:cNvPr id="7" name="Regular Pentagon 6"/>
          <p:cNvSpPr/>
          <p:nvPr/>
        </p:nvSpPr>
        <p:spPr>
          <a:xfrm>
            <a:off x="2096415" y="3450422"/>
            <a:ext cx="484377" cy="445973"/>
          </a:xfrm>
          <a:prstGeom prst="pent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ill Sans"/>
              <a:cs typeface="Gill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17662"/>
          <a:stretch/>
        </p:blipFill>
        <p:spPr>
          <a:xfrm>
            <a:off x="2060683" y="5559322"/>
            <a:ext cx="555841" cy="533947"/>
          </a:xfrm>
          <a:prstGeom prst="rect">
            <a:avLst/>
          </a:prstGeom>
        </p:spPr>
      </p:pic>
      <p:pic>
        <p:nvPicPr>
          <p:cNvPr id="11" name="Picture 10" descr="noun_1248_c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6" b="21682"/>
          <a:stretch/>
        </p:blipFill>
        <p:spPr>
          <a:xfrm>
            <a:off x="2082131" y="5013983"/>
            <a:ext cx="512944" cy="428016"/>
          </a:xfrm>
          <a:prstGeom prst="rect">
            <a:avLst/>
          </a:prstGeom>
        </p:spPr>
      </p:pic>
      <p:pic>
        <p:nvPicPr>
          <p:cNvPr id="12" name="Picture 11" descr="noun_539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21" y="4438923"/>
            <a:ext cx="530564" cy="5305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35219" y="2295611"/>
            <a:ext cx="125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Sampling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35219" y="2888125"/>
            <a:ext cx="168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Similarity Join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35219" y="3439487"/>
            <a:ext cx="125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Filtering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35219" y="4449531"/>
            <a:ext cx="14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Rule-based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35219" y="5041889"/>
            <a:ext cx="179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Learning-based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35219" y="5629294"/>
            <a:ext cx="179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Crowd-based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25767" y="1861592"/>
            <a:ext cx="20602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Gill Sans"/>
                <a:cs typeface="Gill Sans"/>
              </a:rPr>
              <a:t>Operators</a:t>
            </a:r>
            <a:endParaRPr lang="en-US" sz="2100" dirty="0"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5767" y="3994309"/>
            <a:ext cx="23108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Gill Sans"/>
                <a:cs typeface="Gill Sans"/>
              </a:rPr>
              <a:t>Implementations</a:t>
            </a:r>
            <a:endParaRPr lang="en-US" sz="21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60178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 cmpd="sng">
          <a:solidFill>
            <a:schemeClr val="tx1">
              <a:lumMod val="50000"/>
              <a:lumOff val="50000"/>
            </a:schemeClr>
          </a:solidFill>
          <a:headEnd type="none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7376</TotalTime>
  <Words>283</Words>
  <Application>Microsoft Macintosh PowerPoint</Application>
  <PresentationFormat>On-screen Show (4:3)</PresentationFormat>
  <Paragraphs>111</Paragraphs>
  <Slides>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Haas</dc:creator>
  <cp:lastModifiedBy>Eugene Wu</cp:lastModifiedBy>
  <cp:revision>75</cp:revision>
  <dcterms:created xsi:type="dcterms:W3CDTF">2015-03-25T18:25:36Z</dcterms:created>
  <dcterms:modified xsi:type="dcterms:W3CDTF">2015-03-31T03:08:50Z</dcterms:modified>
</cp:coreProperties>
</file>